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</p:sldIdLst>
  <p:sldSz cx="14630400" cy="8229600"/>
  <p:notesSz cx="8229600" cy="14630400"/>
  <p:embeddedFontLst>
    <p:embeddedFont>
      <p:font typeface="Alexandria Semi Bold" pitchFamily="34" charset="0"/>
      <p:regular r:id="rId12"/>
    </p:embeddedFont>
    <p:embeddedFont>
      <p:font typeface="Alexandria Semi Bold" pitchFamily="34" charset="-122"/>
      <p:regular r:id="rId13"/>
    </p:embeddedFont>
    <p:embeddedFont>
      <p:font typeface="Alexandria Semi Bold" pitchFamily="34" charset="-120"/>
      <p:regular r:id="rId14"/>
    </p:embeddedFont>
    <p:embeddedFont>
      <p:font typeface="Sora Light" pitchFamily="34" charset="0"/>
      <p:regular r:id="rId15"/>
    </p:embeddedFont>
    <p:embeddedFont>
      <p:font typeface="Sora Light" pitchFamily="34" charset="-122"/>
      <p:regular r:id="rId16"/>
    </p:embeddedFont>
    <p:embeddedFont>
      <p:font typeface="Sora Light" pitchFamily="34" charset="-120"/>
      <p:regular r:id="rId17"/>
    </p:embeddedFont>
    <p:embeddedFont>
      <p:font typeface="Calibri" panose="020F0502020204030204" charset="0"/>
      <p:regular r:id="rId18"/>
      <p:bold r:id="rId19"/>
      <p:italic r:id="rId20"/>
      <p:bold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font" Target="fonts/font10.fntdata"/><Relationship Id="rId20" Type="http://schemas.openxmlformats.org/officeDocument/2006/relationships/font" Target="fonts/font9.fntdata"/><Relationship Id="rId2" Type="http://schemas.openxmlformats.org/officeDocument/2006/relationships/theme" Target="theme/theme1.xml"/><Relationship Id="rId19" Type="http://schemas.openxmlformats.org/officeDocument/2006/relationships/font" Target="fonts/font8.fntdata"/><Relationship Id="rId18" Type="http://schemas.openxmlformats.org/officeDocument/2006/relationships/font" Target="fonts/font7.fntdata"/><Relationship Id="rId17" Type="http://schemas.openxmlformats.org/officeDocument/2006/relationships/font" Target="fonts/font6.fntdata"/><Relationship Id="rId16" Type="http://schemas.openxmlformats.org/officeDocument/2006/relationships/font" Target="fonts/font5.fntdata"/><Relationship Id="rId15" Type="http://schemas.openxmlformats.org/officeDocument/2006/relationships/font" Target="fonts/font4.fntdata"/><Relationship Id="rId14" Type="http://schemas.openxmlformats.org/officeDocument/2006/relationships/font" Target="fonts/font3.fntdata"/><Relationship Id="rId13" Type="http://schemas.openxmlformats.org/officeDocument/2006/relationships/font" Target="fonts/font2.fntdata"/><Relationship Id="rId12" Type="http://schemas.openxmlformats.org/officeDocument/2006/relationships/font" Target="fonts/font1.fntdata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5.xml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2742605"/>
            <a:ext cx="7627382" cy="124706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Elevator Installation Safety: Lessons from a Fatal Accident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58309" y="4273987"/>
            <a:ext cx="7627382" cy="121300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This presentation examines a critical safety incident during elevator installation and the essential preventive measures that could have saved a life. We'll explore the circumstances, root causes, and key takeaways to prevent similar accidents in the future.</a:t>
            </a:r>
            <a:endParaRPr lang="en-US" sz="145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60675" cy="13830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DFDFE0"/>
          </a:solidFill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8190" y="1764030"/>
            <a:ext cx="8137525" cy="12471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The Incident: Supervisor Fatality</a:t>
            </a:r>
            <a:endParaRPr lang="en-US" sz="3900" dirty="0"/>
          </a:p>
        </p:txBody>
      </p:sp>
      <p:sp>
        <p:nvSpPr>
          <p:cNvPr id="6" name="Shape 2"/>
          <p:cNvSpPr/>
          <p:nvPr/>
        </p:nvSpPr>
        <p:spPr>
          <a:xfrm>
            <a:off x="971550" y="2855833"/>
            <a:ext cx="22860" cy="4049316"/>
          </a:xfrm>
          <a:prstGeom prst="roundRect">
            <a:avLst>
              <a:gd name="adj" fmla="val 348309"/>
            </a:avLst>
          </a:prstGeom>
          <a:solidFill>
            <a:srgbClr val="BBC2DC"/>
          </a:solidFill>
        </p:spPr>
      </p:sp>
      <p:sp>
        <p:nvSpPr>
          <p:cNvPr id="7" name="Shape 3"/>
          <p:cNvSpPr/>
          <p:nvPr/>
        </p:nvSpPr>
        <p:spPr>
          <a:xfrm>
            <a:off x="1161931" y="3057644"/>
            <a:ext cx="568643" cy="22860"/>
          </a:xfrm>
          <a:prstGeom prst="roundRect">
            <a:avLst>
              <a:gd name="adj" fmla="val 348309"/>
            </a:avLst>
          </a:prstGeom>
          <a:solidFill>
            <a:srgbClr val="BBC2DC"/>
          </a:solidFill>
        </p:spPr>
      </p:sp>
      <p:sp>
        <p:nvSpPr>
          <p:cNvPr id="8" name="Shape 4"/>
          <p:cNvSpPr/>
          <p:nvPr/>
        </p:nvSpPr>
        <p:spPr>
          <a:xfrm>
            <a:off x="758309" y="2855833"/>
            <a:ext cx="426482" cy="426482"/>
          </a:xfrm>
          <a:prstGeom prst="roundRect">
            <a:avLst>
              <a:gd name="adj" fmla="val 1867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1888" y="2882027"/>
            <a:ext cx="299323" cy="37409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2350" dirty="0"/>
          </a:p>
        </p:txBody>
      </p:sp>
      <p:sp>
        <p:nvSpPr>
          <p:cNvPr id="10" name="Text 6"/>
          <p:cNvSpPr/>
          <p:nvPr/>
        </p:nvSpPr>
        <p:spPr>
          <a:xfrm>
            <a:off x="1919407" y="2920960"/>
            <a:ext cx="2494359" cy="31170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The Accident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1919407" y="3346371"/>
            <a:ext cx="6466284" cy="6065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An installation supervisor fell from the machine room onto the building terrace through an uncovered trap door provision.</a:t>
            </a:r>
            <a:endParaRPr lang="en-US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1161931" y="4533781"/>
            <a:ext cx="568643" cy="22860"/>
          </a:xfrm>
          <a:prstGeom prst="roundRect">
            <a:avLst>
              <a:gd name="adj" fmla="val 348309"/>
            </a:avLst>
          </a:prstGeom>
          <a:solidFill>
            <a:srgbClr val="BBC2DC"/>
          </a:solidFill>
        </p:spPr>
      </p:sp>
      <p:sp>
        <p:nvSpPr>
          <p:cNvPr id="13" name="Shape 9"/>
          <p:cNvSpPr/>
          <p:nvPr/>
        </p:nvSpPr>
        <p:spPr>
          <a:xfrm>
            <a:off x="758309" y="4331970"/>
            <a:ext cx="426482" cy="426482"/>
          </a:xfrm>
          <a:prstGeom prst="roundRect">
            <a:avLst>
              <a:gd name="adj" fmla="val 1867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821888" y="4358164"/>
            <a:ext cx="299323" cy="37409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2350" dirty="0"/>
          </a:p>
        </p:txBody>
      </p:sp>
      <p:sp>
        <p:nvSpPr>
          <p:cNvPr id="15" name="Text 11"/>
          <p:cNvSpPr/>
          <p:nvPr/>
        </p:nvSpPr>
        <p:spPr>
          <a:xfrm>
            <a:off x="1919407" y="4397097"/>
            <a:ext cx="2494359" cy="31170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The Injury</a:t>
            </a:r>
            <a:endParaRPr lang="en-US" sz="1950" dirty="0"/>
          </a:p>
        </p:txBody>
      </p:sp>
      <p:sp>
        <p:nvSpPr>
          <p:cNvPr id="16" name="Text 12"/>
          <p:cNvSpPr/>
          <p:nvPr/>
        </p:nvSpPr>
        <p:spPr>
          <a:xfrm>
            <a:off x="1919407" y="4822508"/>
            <a:ext cx="6466284" cy="6065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While falling, his head hit the edge of the trap door frame, rendering him unconscious.</a:t>
            </a:r>
            <a:endParaRPr lang="en-US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</p:txBody>
      </p:sp>
      <p:sp>
        <p:nvSpPr>
          <p:cNvPr id="17" name="Shape 13"/>
          <p:cNvSpPr/>
          <p:nvPr/>
        </p:nvSpPr>
        <p:spPr>
          <a:xfrm>
            <a:off x="1161931" y="6009918"/>
            <a:ext cx="568643" cy="22860"/>
          </a:xfrm>
          <a:prstGeom prst="roundRect">
            <a:avLst>
              <a:gd name="adj" fmla="val 348309"/>
            </a:avLst>
          </a:prstGeom>
          <a:solidFill>
            <a:srgbClr val="BBC2DC"/>
          </a:solidFill>
        </p:spPr>
      </p:sp>
      <p:sp>
        <p:nvSpPr>
          <p:cNvPr id="18" name="Shape 14"/>
          <p:cNvSpPr/>
          <p:nvPr/>
        </p:nvSpPr>
        <p:spPr>
          <a:xfrm>
            <a:off x="758309" y="5808107"/>
            <a:ext cx="426482" cy="426482"/>
          </a:xfrm>
          <a:prstGeom prst="roundRect">
            <a:avLst>
              <a:gd name="adj" fmla="val 1867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21888" y="5834301"/>
            <a:ext cx="299323" cy="37409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2350" dirty="0"/>
          </a:p>
        </p:txBody>
      </p:sp>
      <p:sp>
        <p:nvSpPr>
          <p:cNvPr id="20" name="Text 16"/>
          <p:cNvSpPr/>
          <p:nvPr/>
        </p:nvSpPr>
        <p:spPr>
          <a:xfrm>
            <a:off x="1919407" y="5873234"/>
            <a:ext cx="2494359" cy="31170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The Outcome</a:t>
            </a:r>
            <a:endParaRPr lang="en-US" sz="1950" dirty="0"/>
          </a:p>
        </p:txBody>
      </p:sp>
      <p:sp>
        <p:nvSpPr>
          <p:cNvPr id="21" name="Text 17"/>
          <p:cNvSpPr/>
          <p:nvPr/>
        </p:nvSpPr>
        <p:spPr>
          <a:xfrm>
            <a:off x="1919407" y="6298644"/>
            <a:ext cx="6466284" cy="6065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Despite site erectors rushing him to the hospital, the supervisor was pronounced dead on arrival.</a:t>
            </a:r>
            <a:endParaRPr lang="en-US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543810" cy="122999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8835" y="2921000"/>
            <a:ext cx="4216400" cy="251396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8835" y="5631815"/>
            <a:ext cx="4208780" cy="239268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8835" y="222885"/>
            <a:ext cx="4216400" cy="25368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7823" y="493038"/>
            <a:ext cx="5043726" cy="5897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Root Causes Analysis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113" y="1553289"/>
            <a:ext cx="6379369" cy="637936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541538" y="1553289"/>
            <a:ext cx="6379369" cy="1451729"/>
          </a:xfrm>
          <a:prstGeom prst="roundRect">
            <a:avLst>
              <a:gd name="adj" fmla="val 7558"/>
            </a:avLst>
          </a:prstGeom>
          <a:noFill/>
          <a:ln w="22860">
            <a:solidFill>
              <a:srgbClr val="BBC2DC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518678" y="1553289"/>
            <a:ext cx="91440" cy="1451729"/>
          </a:xfrm>
          <a:prstGeom prst="roundRect">
            <a:avLst>
              <a:gd name="adj" fmla="val 82350"/>
            </a:avLst>
          </a:prstGeom>
          <a:solidFill>
            <a:srgbClr val="1A2D7A"/>
          </a:solidFill>
        </p:spPr>
      </p:sp>
      <p:sp>
        <p:nvSpPr>
          <p:cNvPr id="6" name="Text 3"/>
          <p:cNvSpPr/>
          <p:nvPr/>
        </p:nvSpPr>
        <p:spPr>
          <a:xfrm>
            <a:off x="7812167" y="1755338"/>
            <a:ext cx="2576751" cy="2947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u="sng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Customer Negligence</a:t>
            </a:r>
            <a:endParaRPr lang="en-US" sz="1850" b="1" u="sng" dirty="0"/>
          </a:p>
        </p:txBody>
      </p:sp>
      <p:sp>
        <p:nvSpPr>
          <p:cNvPr id="7" name="Text 4"/>
          <p:cNvSpPr/>
          <p:nvPr/>
        </p:nvSpPr>
        <p:spPr>
          <a:xfrm>
            <a:off x="7812167" y="2229326"/>
            <a:ext cx="5906691" cy="57364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The trap door cover was not provided by the customer despite follow-up by the erector.</a:t>
            </a:r>
            <a:endParaRPr lang="en-US" sz="20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541538" y="3184207"/>
            <a:ext cx="6379369" cy="1451729"/>
          </a:xfrm>
          <a:prstGeom prst="roundRect">
            <a:avLst>
              <a:gd name="adj" fmla="val 7558"/>
            </a:avLst>
          </a:prstGeom>
          <a:noFill/>
          <a:ln w="22860">
            <a:solidFill>
              <a:srgbClr val="BBC2D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518678" y="3184207"/>
            <a:ext cx="91440" cy="1451729"/>
          </a:xfrm>
          <a:prstGeom prst="roundRect">
            <a:avLst>
              <a:gd name="adj" fmla="val 82350"/>
            </a:avLst>
          </a:prstGeom>
          <a:solidFill>
            <a:srgbClr val="1A2D7A"/>
          </a:solidFill>
        </p:spPr>
      </p:sp>
      <p:sp>
        <p:nvSpPr>
          <p:cNvPr id="10" name="Text 7"/>
          <p:cNvSpPr/>
          <p:nvPr/>
        </p:nvSpPr>
        <p:spPr>
          <a:xfrm>
            <a:off x="7812167" y="3386257"/>
            <a:ext cx="2921198" cy="2947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ln>
                  <a:solidFill>
                    <a:sysClr val="windowText" lastClr="000000"/>
                  </a:solidFill>
                </a:ln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Missing Safety Measure</a:t>
            </a: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s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7812167" y="3860244"/>
            <a:ext cx="5906691" cy="57364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No barricade or caution board was provided to prevent falls through the opening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7541538" y="4815126"/>
            <a:ext cx="6379369" cy="1738551"/>
          </a:xfrm>
          <a:prstGeom prst="roundRect">
            <a:avLst>
              <a:gd name="adj" fmla="val 6311"/>
            </a:avLst>
          </a:prstGeom>
          <a:noFill/>
          <a:ln w="22860">
            <a:solidFill>
              <a:srgbClr val="BBC2DC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7518678" y="4815126"/>
            <a:ext cx="91440" cy="1738551"/>
          </a:xfrm>
          <a:prstGeom prst="roundRect">
            <a:avLst>
              <a:gd name="adj" fmla="val 82350"/>
            </a:avLst>
          </a:prstGeom>
          <a:solidFill>
            <a:srgbClr val="1A2D7A"/>
          </a:solidFill>
        </p:spPr>
      </p:sp>
      <p:sp>
        <p:nvSpPr>
          <p:cNvPr id="14" name="Text 11"/>
          <p:cNvSpPr/>
          <p:nvPr/>
        </p:nvSpPr>
        <p:spPr>
          <a:xfrm>
            <a:off x="7812167" y="5017175"/>
            <a:ext cx="2358985" cy="2947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ln>
                  <a:solidFill>
                    <a:sysClr val="windowText" lastClr="000000"/>
                  </a:solidFill>
                </a:ln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Process Failure</a:t>
            </a:r>
            <a:endParaRPr lang="en-US" sz="1850" dirty="0">
              <a:ln>
                <a:solidFill>
                  <a:sysClr val="windowText" lastClr="000000"/>
                </a:solidFill>
              </a:ln>
              <a:solidFill>
                <a:srgbClr val="3B3535"/>
              </a:solidFill>
              <a:latin typeface="Alexandria Semi Bold" pitchFamily="34" charset="0"/>
              <a:ea typeface="Alexandria Semi Bold" pitchFamily="34" charset="-122"/>
              <a:cs typeface="Alexandria Semi Bold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7812167" y="5491163"/>
            <a:ext cx="5906691" cy="86046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Pre-installation checklist was not carried out properly, and the process for completion of customer's responsibilities was not followed.</a:t>
            </a:r>
            <a:endParaRPr lang="en-US" sz="20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95" y="17145"/>
            <a:ext cx="2701925" cy="130619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15" y="1499870"/>
            <a:ext cx="2600325" cy="23209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14084" y="1580555"/>
            <a:ext cx="8105180" cy="6235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Immediate &amp; Preventive Actions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309" y="2504440"/>
            <a:ext cx="4371261" cy="75830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47857" y="3917752"/>
            <a:ext cx="2791658" cy="31170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u="sng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Immediate Correctio</a:t>
            </a: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n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947857" y="4343162"/>
            <a:ext cx="3992166" cy="6065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Cover was immediately provided for the trap door after the incident.</a:t>
            </a:r>
            <a:endParaRPr lang="en-US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570" y="2529840"/>
            <a:ext cx="4371261" cy="75830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19117" y="3917752"/>
            <a:ext cx="2494359" cy="31170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u="sng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Safety Aler</a:t>
            </a: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t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319117" y="4343162"/>
            <a:ext cx="3992166" cy="90975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Safety Department shared an alert with all field employees about the incident and proper procedures.</a:t>
            </a:r>
            <a:endParaRPr lang="en-US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830" y="2512695"/>
            <a:ext cx="4371261" cy="75830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90378" y="3917752"/>
            <a:ext cx="2685217" cy="31170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u="sng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Process Enforcemen</a:t>
            </a: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t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90378" y="4343162"/>
            <a:ext cx="3992166" cy="90975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Employees were cautioned not to start installation until all preliminary customer requirements are completed.</a:t>
            </a:r>
            <a:endParaRPr lang="en-US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758309" y="5655707"/>
            <a:ext cx="13113782" cy="6065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i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Any exceptions requiring work with safety discrepancies now need manager approval, </a:t>
            </a:r>
            <a:endParaRPr lang="en-US" sz="2000" b="1" i="1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2350"/>
              </a:lnSpc>
              <a:buNone/>
            </a:pPr>
            <a:r>
              <a:rPr lang="en-US" sz="2000" b="1" i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and   temporary guards must be provided until permanent solutions are installed.</a:t>
            </a:r>
            <a:endParaRPr lang="en-US" sz="2000" b="1" i="1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605"/>
            <a:ext cx="2913380" cy="14084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1365" y="6396355"/>
            <a:ext cx="1972310" cy="18332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8155" y="6577330"/>
            <a:ext cx="1513840" cy="1526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85045" y="6396355"/>
            <a:ext cx="2495550" cy="157416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" y="1520825"/>
            <a:ext cx="4471670" cy="67081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591542"/>
            <a:ext cx="7627382" cy="124706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Key Takeaways: Preventing Future Tragedies- GO -NO-GO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243955" y="2225040"/>
            <a:ext cx="3893820" cy="2410460"/>
          </a:xfrm>
          <a:prstGeom prst="roundRect">
            <a:avLst>
              <a:gd name="adj" fmla="val 3901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244392" y="2353747"/>
            <a:ext cx="3324582" cy="62341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Never Compromise on Safety Checklists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236970" y="3204210"/>
            <a:ext cx="3900805" cy="1447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Complete all pre-installation safety checks without exception before beginning work.  Provide zebra painting on all trap doors</a:t>
            </a:r>
            <a:endParaRPr lang="en-US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10350500" y="2144395"/>
            <a:ext cx="3736975" cy="2491105"/>
          </a:xfrm>
          <a:prstGeom prst="roundRect">
            <a:avLst>
              <a:gd name="adj" fmla="val 3901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350341" y="2353112"/>
            <a:ext cx="3324582" cy="62341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Temporary Safeguards Are Essential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437336" y="3203893"/>
            <a:ext cx="3324582" cy="90975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Always install temporary barriers when permanent safety features are not yet in place.</a:t>
            </a:r>
            <a:endParaRPr lang="en-US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244709" y="4879459"/>
            <a:ext cx="7627382" cy="1426250"/>
          </a:xfrm>
          <a:prstGeom prst="roundRect">
            <a:avLst>
              <a:gd name="adj" fmla="val 558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41877" y="5479852"/>
            <a:ext cx="3995380" cy="31170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Clear Communication is Critical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441877" y="5905262"/>
            <a:ext cx="7233047" cy="6065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Ensure all stakeholders understand their safety responsibilities and verify completion before proceeding.</a:t>
            </a:r>
            <a:endParaRPr lang="en-US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0"/>
            <a:ext cx="2754630" cy="1331595"/>
          </a:xfrm>
          <a:prstGeom prst="rect">
            <a:avLst/>
          </a:prstGeom>
        </p:spPr>
      </p:pic>
      <p:sp>
        <p:nvSpPr>
          <p:cNvPr id="14" name="Rectangles 13"/>
          <p:cNvSpPr/>
          <p:nvPr/>
        </p:nvSpPr>
        <p:spPr>
          <a:xfrm>
            <a:off x="6244590" y="7085965"/>
            <a:ext cx="7430770" cy="75628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400"/>
              <a:t>For any Support connect us on </a:t>
            </a:r>
            <a:endParaRPr lang="en-US" sz="2400"/>
          </a:p>
          <a:p>
            <a:pPr algn="ctr"/>
            <a:r>
              <a:rPr lang="en-US" sz="2400"/>
              <a:t>Info@elevate-iqsolutions.com</a:t>
            </a:r>
            <a:endParaRPr lang="en-US" sz="24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6442075"/>
            <a:ext cx="4526280" cy="19462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" y="1520825"/>
            <a:ext cx="2329815" cy="14192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055" y="1520825"/>
            <a:ext cx="2071370" cy="14103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2121</Words>
  <Application>WPS Presentation</Application>
  <PresentationFormat>On-screen Show (16:9)</PresentationFormat>
  <Paragraphs>72</Paragraphs>
  <Slides>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8" baseType="lpstr">
      <vt:lpstr>Arial</vt:lpstr>
      <vt:lpstr>SimSun</vt:lpstr>
      <vt:lpstr>Wingdings</vt:lpstr>
      <vt:lpstr>Alexandria Semi Bold</vt:lpstr>
      <vt:lpstr>Alexandria Semi Bold</vt:lpstr>
      <vt:lpstr>Alexandria Semi Bold</vt:lpstr>
      <vt:lpstr>Sora Light</vt:lpstr>
      <vt:lpstr>Sora Light</vt:lpstr>
      <vt:lpstr>Sora Light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ACER</cp:lastModifiedBy>
  <cp:revision>2</cp:revision>
  <dcterms:created xsi:type="dcterms:W3CDTF">2025-07-14T15:27:00Z</dcterms:created>
  <dcterms:modified xsi:type="dcterms:W3CDTF">2025-07-14T15:58:30Z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475D6D280BF54CE8BC4C0D567C9BBE47_12</vt:lpwstr>
  </property>
  <property fmtid="{D5CDD505-2E9C-101B-9397-08002B2CF9AE}" pid="3" name="KSOProductBuildVer">
    <vt:lpwstr>1033-12.2.0.21546</vt:lpwstr>
  </property>
</Properties>
</file>