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4630400" cy="8229600"/>
  <p:notesSz cx="8229600" cy="14630400"/>
  <p:embeddedFontLst>
    <p:embeddedFont>
      <p:font typeface="Kanit" pitchFamily="34" charset="0"/>
      <p:bold r:id="rId22"/>
    </p:embeddedFont>
    <p:embeddedFont>
      <p:font typeface="Kanit" pitchFamily="34" charset="-122"/>
      <p:bold r:id="rId23"/>
    </p:embeddedFont>
    <p:embeddedFont>
      <p:font typeface="Kanit" pitchFamily="34" charset="-120"/>
      <p:bold r:id="rId24"/>
    </p:embeddedFont>
    <p:embeddedFont>
      <p:font typeface="Martel Sans Light" panose="00000500000000000000" pitchFamily="34" charset="0"/>
      <p:regular r:id="rId25"/>
    </p:embeddedFont>
    <p:embeddedFont>
      <p:font typeface="Martel Sans Light" panose="00000500000000000000" pitchFamily="34" charset="-122"/>
      <p:regular r:id="rId26"/>
    </p:embeddedFont>
    <p:embeddedFont>
      <p:font typeface="Martel Sans Light" panose="00000500000000000000" pitchFamily="34" charset="-120"/>
      <p:regular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1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.png"/><Relationship Id="rId1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.png"/><Relationship Id="rId1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.xml"/><Relationship Id="rId8" Type="http://schemas.openxmlformats.org/officeDocument/2006/relationships/image" Target="../media/image2.png"/><Relationship Id="rId7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3175"/>
            <a:ext cx="5486400" cy="69564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795105"/>
            <a:ext cx="7468553" cy="140803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Elevator Safety: Essential Dos and Don'ts for Users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3562112"/>
            <a:ext cx="7468553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In India, 62% of adults report elevator safety concerns. The economic toll exceeds ₹35,000 crore annually from preventable accidents.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324124" y="4980384"/>
            <a:ext cx="7468553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One-third of all elevator incidents could be avoided through proper passenger behavior. This guide will help you stay safe.</a:t>
            </a:r>
            <a:endParaRPr lang="en-US" sz="1850" dirty="0"/>
          </a:p>
        </p:txBody>
      </p:sp>
      <p:sp>
        <p:nvSpPr>
          <p:cNvPr id="6" name="Shape 3"/>
          <p:cNvSpPr/>
          <p:nvPr/>
        </p:nvSpPr>
        <p:spPr>
          <a:xfrm>
            <a:off x="6324124" y="6033492"/>
            <a:ext cx="382905" cy="382905"/>
          </a:xfrm>
          <a:prstGeom prst="roundRect">
            <a:avLst>
              <a:gd name="adj" fmla="val 23878209"/>
            </a:avLst>
          </a:prstGeom>
          <a:solidFill>
            <a:srgbClr val="9E64A3"/>
          </a:solidFill>
          <a:ln w="7620">
            <a:solidFill>
              <a:srgbClr val="38383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57831" y="6176129"/>
            <a:ext cx="115372" cy="975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Martel Sans Medium" pitchFamily="34" charset="0"/>
                <a:ea typeface="Martel Sans Medium" pitchFamily="34" charset="-122"/>
                <a:cs typeface="Martel Sans Medium" pitchFamily="34" charset="-120"/>
              </a:rPr>
              <a:t>SS</a:t>
            </a:r>
            <a:endParaRPr lang="en-US" sz="75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2075" cy="12725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43000"/>
            <a:ext cx="5486400" cy="7086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736759"/>
            <a:ext cx="7468553" cy="140803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Understanding Elevator Regulations in India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503765"/>
            <a:ext cx="538520" cy="538520"/>
          </a:xfrm>
          <a:prstGeom prst="roundRect">
            <a:avLst>
              <a:gd name="adj" fmla="val 6668"/>
            </a:avLst>
          </a:prstGeom>
          <a:solidFill>
            <a:srgbClr val="2F2B54"/>
          </a:solidFill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374" y="2561749"/>
            <a:ext cx="337899" cy="4224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01959" y="2586038"/>
            <a:ext cx="5839539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Bureau of Indian Standards (BIS) Code IS 14665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101959" y="3081576"/>
            <a:ext cx="6690717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Establishes critical safety requirements for elevator installation and maintenance throughout India.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6324124" y="4326374"/>
            <a:ext cx="538520" cy="538520"/>
          </a:xfrm>
          <a:prstGeom prst="roundRect">
            <a:avLst>
              <a:gd name="adj" fmla="val 6668"/>
            </a:avLst>
          </a:prstGeom>
          <a:solidFill>
            <a:srgbClr val="2F2B54"/>
          </a:solidFill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374" y="4384358"/>
            <a:ext cx="337899" cy="4224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101959" y="4408646"/>
            <a:ext cx="4505206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National Building Code (NBC) Part 8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101959" y="4904184"/>
            <a:ext cx="6690717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Contains detailed provisions for lift design, operations and regular inspections.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6324124" y="614898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2F2B54"/>
          </a:solidFill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74" y="6206966"/>
            <a:ext cx="337899" cy="42243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01959" y="6231255"/>
            <a:ext cx="2840593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State-specific Lift Acts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101959" y="6726793"/>
            <a:ext cx="6690717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Regional regulations that enforce compliance with safety standards for all elevator installations.</a:t>
            </a:r>
            <a:endParaRPr lang="en-US" sz="185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9587" y="1542971"/>
            <a:ext cx="7545467" cy="134326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Common Elevator Accidents: Overcrowding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798632" y="2885758"/>
            <a:ext cx="3629978" cy="7536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00"/>
              </a:lnSpc>
              <a:buNone/>
            </a:pPr>
            <a:r>
              <a:rPr lang="en-US" sz="59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35%</a:t>
            </a:r>
            <a:endParaRPr lang="en-US" sz="5900" dirty="0"/>
          </a:p>
        </p:txBody>
      </p:sp>
      <p:sp>
        <p:nvSpPr>
          <p:cNvPr id="5" name="Text 2"/>
          <p:cNvSpPr/>
          <p:nvPr/>
        </p:nvSpPr>
        <p:spPr>
          <a:xfrm>
            <a:off x="1271508" y="3802896"/>
            <a:ext cx="2686764" cy="3358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1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Incident Rate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99267" y="4302363"/>
            <a:ext cx="3629978" cy="73056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Of elevator incidents caused by exceeding capacity limits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735592" y="2885758"/>
            <a:ext cx="3630097" cy="7536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00"/>
              </a:lnSpc>
              <a:buNone/>
            </a:pPr>
            <a:r>
              <a:rPr lang="en-US" sz="5900" dirty="0">
                <a:solidFill>
                  <a:schemeClr val="bg1"/>
                </a:solidFill>
              </a:rPr>
              <a:t>68 KG/pass</a:t>
            </a:r>
            <a:endParaRPr lang="en-US" sz="5900" dirty="0">
              <a:solidFill>
                <a:schemeClr val="bg1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207833" y="3802896"/>
            <a:ext cx="2686764" cy="3358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1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Capacity Limit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4714637" y="4302363"/>
            <a:ext cx="3630097" cy="73056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Standard weight limit for residential lifts often ignored</a:t>
            </a:r>
            <a:endParaRPr lang="en-US" sz="175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2075" cy="1272540"/>
          </a:xfrm>
          <a:prstGeom prst="rect">
            <a:avLst/>
          </a:prstGeom>
        </p:spPr>
      </p:pic>
      <p:sp>
        <p:nvSpPr>
          <p:cNvPr id="14" name="Rectangles 13"/>
          <p:cNvSpPr/>
          <p:nvPr/>
        </p:nvSpPr>
        <p:spPr>
          <a:xfrm>
            <a:off x="819785" y="6101080"/>
            <a:ext cx="3138170" cy="14801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/>
              <a:t>Passenger Elevators 5,6,8,10,13,16,20,.....  200 Kg</a:t>
            </a:r>
            <a:endParaRPr lang="en-US"/>
          </a:p>
        </p:txBody>
      </p:sp>
      <p:sp>
        <p:nvSpPr>
          <p:cNvPr id="15" name="Rectangles 14"/>
          <p:cNvSpPr/>
          <p:nvPr/>
        </p:nvSpPr>
        <p:spPr>
          <a:xfrm>
            <a:off x="4429125" y="6228080"/>
            <a:ext cx="3138170" cy="14801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/>
              <a:t>Freight Elevators  </a:t>
            </a:r>
            <a:endParaRPr lang="en-US"/>
          </a:p>
          <a:p>
            <a:pPr algn="ctr"/>
            <a:r>
              <a:rPr lang="en-US"/>
              <a:t>  1,2, 3,4 Ton.....  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014" y="1232456"/>
            <a:ext cx="11702058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Common Elevator Accidents: Door Interference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4814" y="1902143"/>
            <a:ext cx="1603058" cy="13571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988" y="2537936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17187" y="2141458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Highest Risk: Children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117187" y="2636996"/>
            <a:ext cx="4402931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Most vulnerable to door-related injuries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4937641" y="3273981"/>
            <a:ext cx="8795266" cy="15240"/>
          </a:xfrm>
          <a:prstGeom prst="roundRect">
            <a:avLst>
              <a:gd name="adj" fmla="val 235611"/>
            </a:avLst>
          </a:prstGeom>
          <a:solidFill>
            <a:srgbClr val="48446D"/>
          </a:solidFill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285" y="3319105"/>
            <a:ext cx="3206234" cy="135719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3787259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918835" y="3558421"/>
            <a:ext cx="4088844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Dangerous Action: Forcing Doors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918835" y="4053959"/>
            <a:ext cx="4857869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27% of injuries from manually forcing doors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5739289" y="4690943"/>
            <a:ext cx="7993618" cy="15240"/>
          </a:xfrm>
          <a:prstGeom prst="roundRect">
            <a:avLst>
              <a:gd name="adj" fmla="val 235611"/>
            </a:avLst>
          </a:prstGeom>
          <a:solidFill>
            <a:srgbClr val="48446D"/>
          </a:solidFill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638" y="4736068"/>
            <a:ext cx="4809411" cy="135719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88" y="5204222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20364" y="4975384"/>
            <a:ext cx="451163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Equipment Impact: Safety Interlocks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20364" y="5470922"/>
            <a:ext cx="5652016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40% of serious accidents from disrupted interlocks</a:t>
            </a:r>
            <a:endParaRPr lang="en-US" sz="1850" dirty="0"/>
          </a:p>
        </p:txBody>
      </p:sp>
      <p:sp>
        <p:nvSpPr>
          <p:cNvPr id="17" name="Shape 9"/>
          <p:cNvSpPr/>
          <p:nvPr/>
        </p:nvSpPr>
        <p:spPr>
          <a:xfrm>
            <a:off x="6540818" y="6107906"/>
            <a:ext cx="7192089" cy="15240"/>
          </a:xfrm>
          <a:prstGeom prst="roundRect">
            <a:avLst>
              <a:gd name="adj" fmla="val 235611"/>
            </a:avLst>
          </a:prstGeom>
          <a:solidFill>
            <a:srgbClr val="48446D"/>
          </a:solidFill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109" y="6153031"/>
            <a:ext cx="6412587" cy="135719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7988" y="6621185"/>
            <a:ext cx="336590" cy="42076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22012" y="6392347"/>
            <a:ext cx="2825710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Lack of Maintenance</a:t>
            </a:r>
            <a:r>
              <a:rPr lang="en-US" sz="2200" dirty="0"/>
              <a:t> 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22012" y="6887885"/>
            <a:ext cx="5024914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₹25,000 average for door mechanism damage</a:t>
            </a:r>
            <a:endParaRPr lang="en-US" sz="18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308616"/>
            <a:ext cx="10672048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Common Elevator Accidents: Improper Use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2491383"/>
            <a:ext cx="4118848" cy="25455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276255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Jumping Hazards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771793"/>
            <a:ext cx="4118848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Causes sensor malfunction in 22% of breakdowns. Dangerous to all passengers.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776" y="2491383"/>
            <a:ext cx="4118848" cy="25455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5776" y="5276255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Door Holding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5776" y="5771793"/>
            <a:ext cx="4118848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Extended door holding damages motors. Creates costly maintenance issues.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3828" y="2491383"/>
            <a:ext cx="4118848" cy="25455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3828" y="5276255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Vandalism Impact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3828" y="5771793"/>
            <a:ext cx="4118848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Costs Indian buildings ₹120 crore annually in unnecessary repairs.</a:t>
            </a:r>
            <a:endParaRPr lang="en-US" sz="18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8299371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Safety Feature: Final Limit Switch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852023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Overtravel Prevention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347561"/>
            <a:ext cx="3851434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Stops elevator from traveling beyond terminal floors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516" y="3183969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852023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Power Interruption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3347561"/>
            <a:ext cx="3851434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Automatically cuts power when activated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4388" y="3569732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5298638"/>
            <a:ext cx="294191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Regulatory Compliance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41243" y="5794177"/>
            <a:ext cx="3851434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Required by IS 14665 safety standards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625" y="5780603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72972" y="5298638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Effectiveness Rate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837724" y="5794177"/>
            <a:ext cx="3851434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99.7% effective in preventing accidents</a:t>
            </a:r>
            <a:endParaRPr lang="en-US" sz="18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7753" y="5394841"/>
            <a:ext cx="358140" cy="4476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27455"/>
            <a:ext cx="5486400" cy="700214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7093" y="614720"/>
            <a:ext cx="7582614" cy="13120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Safety Feature: Automatic Rescue Device (ARD)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093" y="2261354"/>
            <a:ext cx="1115258" cy="13383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05355" y="2484358"/>
            <a:ext cx="2767727" cy="328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Power Failure Detection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7605355" y="2946202"/>
            <a:ext cx="6244352" cy="356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Monitors electrical supply continuously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93" y="3599736"/>
            <a:ext cx="1115258" cy="13383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05355" y="3822740"/>
            <a:ext cx="3064669" cy="328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Backup System Activation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7605355" y="4284583"/>
            <a:ext cx="6244352" cy="356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Switches to battery power automatically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093" y="4938117"/>
            <a:ext cx="1115258" cy="13383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05355" y="5161121"/>
            <a:ext cx="2624257" cy="328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Safe Floor Movement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7605355" y="5622965"/>
            <a:ext cx="6244352" cy="356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Brings elevator to nearest floor level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093" y="6276499"/>
            <a:ext cx="1115258" cy="133838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605355" y="6499503"/>
            <a:ext cx="2624257" cy="328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Door Opening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7605355" y="6961346"/>
            <a:ext cx="6244352" cy="356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Automatically opens doors for passenger exit</a:t>
            </a:r>
            <a:endParaRPr lang="en-US" sz="17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53277"/>
            <a:ext cx="10078998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Safety Feature: Door Safety Mechanisms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755583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Sensor Technologies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346847"/>
            <a:ext cx="3928586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Infrared light curtains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3813572"/>
            <a:ext cx="3928586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Pressure-sensitive edges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4280297"/>
            <a:ext cx="3928586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Motion detection systems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4878705"/>
            <a:ext cx="3928586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These sensors detect obstructions and prevent doors from closing on passengers.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5357813" y="2755583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Interlock Systems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357813" y="3346847"/>
            <a:ext cx="3928586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Mechanical locks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5357813" y="3813572"/>
            <a:ext cx="3928586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Electrical safety circuits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5357813" y="4280297"/>
            <a:ext cx="3928586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Redundant verification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5357813" y="4878705"/>
            <a:ext cx="3928586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Door interlocks ensure proper operation and prevent accidents.</a:t>
            </a:r>
            <a:endParaRPr lang="en-US" sz="185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7901" y="2785467"/>
            <a:ext cx="3928586" cy="235708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9877901" y="5411748"/>
            <a:ext cx="3928586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Door safety systems reduce injuries by 85% according to Indian safety statistics.</a:t>
            </a:r>
            <a:endParaRPr lang="en-US" sz="18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6410" y="1156811"/>
            <a:ext cx="12944118" cy="67770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Safety Feature: Buffer Systems &amp; Braking Mechanisms</a:t>
            </a:r>
            <a:endParaRPr lang="en-US" sz="4250" dirty="0"/>
          </a:p>
        </p:txBody>
      </p:sp>
      <p:sp>
        <p:nvSpPr>
          <p:cNvPr id="3" name="Shape 1"/>
          <p:cNvSpPr/>
          <p:nvPr/>
        </p:nvSpPr>
        <p:spPr>
          <a:xfrm>
            <a:off x="806410" y="2295287"/>
            <a:ext cx="2169557" cy="1306473"/>
          </a:xfrm>
          <a:prstGeom prst="roundRect">
            <a:avLst>
              <a:gd name="adj" fmla="val 2646"/>
            </a:avLst>
          </a:prstGeom>
          <a:solidFill>
            <a:srgbClr val="2F2B54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9145" y="2746058"/>
            <a:ext cx="323969" cy="4049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06353" y="2525673"/>
            <a:ext cx="2710815" cy="3388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Emergency Brakes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3206353" y="3002756"/>
            <a:ext cx="4868108" cy="3686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Activate automatically during system failures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3091101" y="3586520"/>
            <a:ext cx="10617756" cy="15240"/>
          </a:xfrm>
          <a:prstGeom prst="roundRect">
            <a:avLst>
              <a:gd name="adj" fmla="val 226792"/>
            </a:avLst>
          </a:prstGeom>
          <a:solidFill>
            <a:srgbClr val="48446D"/>
          </a:solidFill>
        </p:spPr>
      </p:sp>
      <p:sp>
        <p:nvSpPr>
          <p:cNvPr id="8" name="Shape 5"/>
          <p:cNvSpPr/>
          <p:nvPr/>
        </p:nvSpPr>
        <p:spPr>
          <a:xfrm>
            <a:off x="806410" y="3716893"/>
            <a:ext cx="4339114" cy="1306473"/>
          </a:xfrm>
          <a:prstGeom prst="roundRect">
            <a:avLst>
              <a:gd name="adj" fmla="val 2646"/>
            </a:avLst>
          </a:prstGeom>
          <a:solidFill>
            <a:srgbClr val="2F2B54"/>
          </a:solidFill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923" y="4167664"/>
            <a:ext cx="323969" cy="40493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75910" y="3947279"/>
            <a:ext cx="2710815" cy="3388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Buffer Systems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5375910" y="4424363"/>
            <a:ext cx="3608308" cy="3686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Absorb impact at bottom of shaft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5260658" y="5008126"/>
            <a:ext cx="8448199" cy="15240"/>
          </a:xfrm>
          <a:prstGeom prst="roundRect">
            <a:avLst>
              <a:gd name="adj" fmla="val 226792"/>
            </a:avLst>
          </a:prstGeom>
          <a:solidFill>
            <a:srgbClr val="48446D"/>
          </a:solidFill>
        </p:spPr>
      </p:sp>
      <p:sp>
        <p:nvSpPr>
          <p:cNvPr id="13" name="Shape 9"/>
          <p:cNvSpPr/>
          <p:nvPr/>
        </p:nvSpPr>
        <p:spPr>
          <a:xfrm>
            <a:off x="806410" y="5138499"/>
            <a:ext cx="6508790" cy="1306473"/>
          </a:xfrm>
          <a:prstGeom prst="roundRect">
            <a:avLst>
              <a:gd name="adj" fmla="val 2646"/>
            </a:avLst>
          </a:prstGeom>
          <a:solidFill>
            <a:srgbClr val="2F2B54"/>
          </a:solidFill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821" y="5589270"/>
            <a:ext cx="323969" cy="4049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5586" y="5368885"/>
            <a:ext cx="2750344" cy="3388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Redundant Safeguards</a:t>
            </a:r>
            <a:endParaRPr lang="en-US" sz="2100" dirty="0"/>
          </a:p>
        </p:txBody>
      </p:sp>
      <p:sp>
        <p:nvSpPr>
          <p:cNvPr id="16" name="Text 11"/>
          <p:cNvSpPr/>
          <p:nvPr/>
        </p:nvSpPr>
        <p:spPr>
          <a:xfrm>
            <a:off x="7545586" y="5845969"/>
            <a:ext cx="4942284" cy="3686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Multiple systems ensure passenger protection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806410" y="6704171"/>
            <a:ext cx="13017579" cy="3686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These systems are 98% effective in preventing serious injuries during system failures, as required by IS specifications.</a:t>
            </a:r>
            <a:endParaRPr lang="en-US" sz="18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164431"/>
            <a:ext cx="6633567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DO: Follow Capacity Limits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227421"/>
            <a:ext cx="3614618" cy="2858214"/>
          </a:xfrm>
          <a:prstGeom prst="roundRect">
            <a:avLst>
              <a:gd name="adj" fmla="val 1256"/>
            </a:avLst>
          </a:prstGeom>
          <a:solidFill>
            <a:srgbClr val="2F2B54"/>
          </a:solidFill>
        </p:spPr>
      </p:sp>
      <p:sp>
        <p:nvSpPr>
          <p:cNvPr id="5" name="Text 2"/>
          <p:cNvSpPr/>
          <p:nvPr/>
        </p:nvSpPr>
        <p:spPr>
          <a:xfrm>
            <a:off x="1077039" y="2466737"/>
            <a:ext cx="3135987" cy="7038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Observe Weight Restrictions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77039" y="3314224"/>
            <a:ext cx="3135987" cy="15320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Check posted limits (typically 272 kg for 4 persons) and never exceed them.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2227421"/>
            <a:ext cx="3614618" cy="2858214"/>
          </a:xfrm>
          <a:prstGeom prst="roundRect">
            <a:avLst>
              <a:gd name="adj" fmla="val 1256"/>
            </a:avLst>
          </a:prstGeom>
          <a:solidFill>
            <a:srgbClr val="2F2B54"/>
          </a:solidFill>
        </p:spPr>
      </p:sp>
      <p:sp>
        <p:nvSpPr>
          <p:cNvPr id="8" name="Text 5"/>
          <p:cNvSpPr/>
          <p:nvPr/>
        </p:nvSpPr>
        <p:spPr>
          <a:xfrm>
            <a:off x="4930973" y="2466737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Practice Patience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30973" y="2962275"/>
            <a:ext cx="3135987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Wait for the next elevator if the car is already full. Safety trumps convenience.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324951"/>
            <a:ext cx="7468553" cy="1740218"/>
          </a:xfrm>
          <a:prstGeom prst="roundRect">
            <a:avLst>
              <a:gd name="adj" fmla="val 2063"/>
            </a:avLst>
          </a:prstGeom>
          <a:solidFill>
            <a:srgbClr val="2F2B54"/>
          </a:solidFill>
        </p:spPr>
      </p:sp>
      <p:sp>
        <p:nvSpPr>
          <p:cNvPr id="11" name="Text 8"/>
          <p:cNvSpPr/>
          <p:nvPr/>
        </p:nvSpPr>
        <p:spPr>
          <a:xfrm>
            <a:off x="1077039" y="5564267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Maintain Order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77039" y="6059805"/>
            <a:ext cx="6989921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Stand clear of doors during entry/exit and distribute weight evenly inside the car.</a:t>
            </a:r>
            <a:endParaRPr lang="en-US" sz="18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306473"/>
            <a:ext cx="10808851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DO: Use Emergency Features Appropriately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344" y="2642830"/>
            <a:ext cx="3091339" cy="309133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135" y="2642830"/>
            <a:ext cx="3091339" cy="3091339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926" y="2642830"/>
            <a:ext cx="3091339" cy="3091339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718" y="2642830"/>
            <a:ext cx="3091339" cy="3091339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37724" y="6156960"/>
            <a:ext cx="12954952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Emergency features are critical safety systems. Use the alarm only for actual emergencies. Each false alarm costs approximately ₹5,000 to address.</a:t>
            </a:r>
            <a:endParaRPr lang="en-US" sz="18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06500"/>
            <a:ext cx="5486400" cy="7023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2214" y="914281"/>
            <a:ext cx="7552373" cy="1337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DO: Practice Proper Entry and Exit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6282214" y="2592824"/>
            <a:ext cx="227290" cy="1364218"/>
          </a:xfrm>
          <a:prstGeom prst="roundRect">
            <a:avLst>
              <a:gd name="adj" fmla="val 15006"/>
            </a:avLst>
          </a:prstGeom>
          <a:solidFill>
            <a:srgbClr val="2F2B54"/>
          </a:solidFill>
        </p:spPr>
      </p:sp>
      <p:sp>
        <p:nvSpPr>
          <p:cNvPr id="5" name="Text 2"/>
          <p:cNvSpPr/>
          <p:nvPr/>
        </p:nvSpPr>
        <p:spPr>
          <a:xfrm>
            <a:off x="6736794" y="2820114"/>
            <a:ext cx="3222427" cy="33432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Wait for Exiting Passengers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736794" y="3290768"/>
            <a:ext cx="7097792" cy="36385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Allow those inside to exit before attempting to enter the elevator.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3209" y="4127540"/>
            <a:ext cx="227290" cy="1652945"/>
          </a:xfrm>
          <a:prstGeom prst="roundRect">
            <a:avLst>
              <a:gd name="adj" fmla="val 15006"/>
            </a:avLst>
          </a:prstGeom>
          <a:solidFill>
            <a:srgbClr val="2F2B54"/>
          </a:solidFill>
        </p:spPr>
      </p:sp>
      <p:sp>
        <p:nvSpPr>
          <p:cNvPr id="8" name="Text 5"/>
          <p:cNvSpPr/>
          <p:nvPr/>
        </p:nvSpPr>
        <p:spPr>
          <a:xfrm>
            <a:off x="7077789" y="4354830"/>
            <a:ext cx="3109555" cy="33432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Use Door Control Properly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077789" y="4825484"/>
            <a:ext cx="6756797" cy="7277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Hold doors using only designated buttons, never manually force them.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4323" y="5950982"/>
            <a:ext cx="227290" cy="1364218"/>
          </a:xfrm>
          <a:prstGeom prst="roundRect">
            <a:avLst>
              <a:gd name="adj" fmla="val 15006"/>
            </a:avLst>
          </a:prstGeom>
          <a:solidFill>
            <a:srgbClr val="2F2B54"/>
          </a:solidFill>
        </p:spPr>
      </p:sp>
      <p:sp>
        <p:nvSpPr>
          <p:cNvPr id="11" name="Text 8"/>
          <p:cNvSpPr/>
          <p:nvPr/>
        </p:nvSpPr>
        <p:spPr>
          <a:xfrm>
            <a:off x="7418903" y="6178272"/>
            <a:ext cx="2856309" cy="33432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Prioritize Those in Need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7418903" y="6648926"/>
            <a:ext cx="6415683" cy="36385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Give way to elderly, pregnant women, and disabled persons.</a:t>
            </a:r>
            <a:endParaRPr lang="en-US" sz="17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8179" y="1416129"/>
            <a:ext cx="7303770" cy="5614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DON'T: Interfere with Door Operation</a:t>
            </a:r>
            <a:endParaRPr lang="en-US" sz="35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79" y="2263973"/>
            <a:ext cx="477203" cy="47720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383983" y="2377321"/>
            <a:ext cx="1727597" cy="2806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No Forcing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1383983" y="2772489"/>
            <a:ext cx="1727597" cy="1527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Never force doors open or closed manually. Wait for automatic operation.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181" y="2263973"/>
            <a:ext cx="477203" cy="47720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065984" y="2377321"/>
            <a:ext cx="1727716" cy="2806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No Blocking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4065984" y="2772489"/>
            <a:ext cx="1727716" cy="1527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Don't block doors with objects or limbs. This damages sensors and mechanisms.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302" y="2263973"/>
            <a:ext cx="477203" cy="47720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48105" y="2377321"/>
            <a:ext cx="1727716" cy="2806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No Holding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6748105" y="2772489"/>
            <a:ext cx="1727716" cy="1527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Don't hold doors open for extended periods. This strains motors and causes failures.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179" y="4777264"/>
            <a:ext cx="477203" cy="47720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383983" y="4890611"/>
            <a:ext cx="1727597" cy="2806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Costly Repairs</a:t>
            </a:r>
            <a:endParaRPr lang="en-US" sz="1750" dirty="0"/>
          </a:p>
        </p:txBody>
      </p:sp>
      <p:sp>
        <p:nvSpPr>
          <p:cNvPr id="15" name="Text 8"/>
          <p:cNvSpPr/>
          <p:nvPr/>
        </p:nvSpPr>
        <p:spPr>
          <a:xfrm>
            <a:off x="1383983" y="5285780"/>
            <a:ext cx="1727597" cy="15275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Door mechanism repairs cost between ₹15,000-₹30,000 for each incident.</a:t>
            </a:r>
            <a:endParaRPr lang="en-US" sz="15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66190"/>
            <a:ext cx="5486400" cy="69634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7688" y="789384"/>
            <a:ext cx="7581424" cy="13132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DON'T: Misuse Elevator Equipment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6267688" y="2437448"/>
            <a:ext cx="7581424" cy="5002768"/>
          </a:xfrm>
          <a:prstGeom prst="roundRect">
            <a:avLst>
              <a:gd name="adj" fmla="val 66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75308" y="2445068"/>
            <a:ext cx="7565350" cy="997506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6" name="Text 3"/>
          <p:cNvSpPr/>
          <p:nvPr/>
        </p:nvSpPr>
        <p:spPr>
          <a:xfrm>
            <a:off x="6499384" y="2586633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Dangerous Behavior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024699" y="2586633"/>
            <a:ext cx="2067401" cy="3571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Consequence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1546205" y="2586633"/>
            <a:ext cx="2071211" cy="3571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Proper Alternative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6275308" y="3442573"/>
            <a:ext cx="7565350" cy="997506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0" name="Text 7"/>
          <p:cNvSpPr/>
          <p:nvPr/>
        </p:nvSpPr>
        <p:spPr>
          <a:xfrm>
            <a:off x="6499384" y="3584138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Jumping or bouncing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9024699" y="3584138"/>
            <a:ext cx="206740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Triggers safety stops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1546205" y="3584138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Stand still while riding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275308" y="4440079"/>
            <a:ext cx="7565350" cy="997506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4" name="Text 11"/>
          <p:cNvSpPr/>
          <p:nvPr/>
        </p:nvSpPr>
        <p:spPr>
          <a:xfrm>
            <a:off x="6499384" y="4581644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Pressing multiple buttons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9024699" y="4581644"/>
            <a:ext cx="206740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Wastes energy, causes delays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1546205" y="4581644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Press only your destination floor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275308" y="5437584"/>
            <a:ext cx="7565350" cy="997506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8" name="Text 15"/>
          <p:cNvSpPr/>
          <p:nvPr/>
        </p:nvSpPr>
        <p:spPr>
          <a:xfrm>
            <a:off x="6499384" y="5579150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Leaning against doors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9024699" y="5579150"/>
            <a:ext cx="206740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Can trigger sensors or mechanisms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11546205" y="5579150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Stand in center of car</a:t>
            </a:r>
            <a:endParaRPr lang="en-US" sz="1750" dirty="0"/>
          </a:p>
        </p:txBody>
      </p:sp>
      <p:sp>
        <p:nvSpPr>
          <p:cNvPr id="21" name="Shape 18"/>
          <p:cNvSpPr/>
          <p:nvPr/>
        </p:nvSpPr>
        <p:spPr>
          <a:xfrm>
            <a:off x="6275308" y="6435090"/>
            <a:ext cx="7565350" cy="997506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22" name="Text 19"/>
          <p:cNvSpPr/>
          <p:nvPr/>
        </p:nvSpPr>
        <p:spPr>
          <a:xfrm>
            <a:off x="6499384" y="6576655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Self-rescue attempts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9024699" y="6576655"/>
            <a:ext cx="206740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Extremely dangerous</a:t>
            </a:r>
            <a:endParaRPr lang="en-US" sz="1750" dirty="0"/>
          </a:p>
        </p:txBody>
      </p:sp>
      <p:sp>
        <p:nvSpPr>
          <p:cNvPr id="24" name="Text 21"/>
          <p:cNvSpPr/>
          <p:nvPr/>
        </p:nvSpPr>
        <p:spPr>
          <a:xfrm>
            <a:off x="11546205" y="6576655"/>
            <a:ext cx="2071211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Wait for professional help</a:t>
            </a:r>
            <a:endParaRPr lang="en-US" sz="175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559" y="1276826"/>
            <a:ext cx="12228671" cy="704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Summary: Creating a Safer Elevator Environment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8762" y="3544372"/>
            <a:ext cx="7772876" cy="777287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314" y="6062782"/>
            <a:ext cx="403860" cy="504944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762" y="3544372"/>
            <a:ext cx="7772876" cy="777287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997773" y="4485323"/>
            <a:ext cx="403860" cy="5049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31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2</a:t>
            </a:r>
            <a:endParaRPr lang="en-US" sz="315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762" y="3544372"/>
            <a:ext cx="7772876" cy="7772876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8648" y="4485323"/>
            <a:ext cx="403860" cy="504944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8762" y="3544372"/>
            <a:ext cx="7772876" cy="7772876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6107" y="6062782"/>
            <a:ext cx="403860" cy="504944"/>
          </a:xfrm>
          <a:prstGeom prst="rect">
            <a:avLst/>
          </a:prstGeom>
        </p:spPr>
      </p:pic>
      <p:sp>
        <p:nvSpPr>
          <p:cNvPr id="11" name="Text 2"/>
          <p:cNvSpPr/>
          <p:nvPr/>
        </p:nvSpPr>
        <p:spPr>
          <a:xfrm>
            <a:off x="914281" y="2860477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Respect Capacity</a:t>
            </a:r>
            <a:endParaRPr lang="en-US" sz="2200" dirty="0"/>
          </a:p>
        </p:txBody>
      </p:sp>
      <p:sp>
        <p:nvSpPr>
          <p:cNvPr id="12" name="Text 3"/>
          <p:cNvSpPr/>
          <p:nvPr/>
        </p:nvSpPr>
        <p:spPr>
          <a:xfrm>
            <a:off x="837724" y="3356015"/>
            <a:ext cx="2969419" cy="11490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Never exceed posted weight and passenger limits</a:t>
            </a:r>
            <a:endParaRPr lang="en-US" sz="1850" dirty="0"/>
          </a:p>
        </p:txBody>
      </p:sp>
      <p:sp>
        <p:nvSpPr>
          <p:cNvPr id="13" name="Text 4"/>
          <p:cNvSpPr/>
          <p:nvPr/>
        </p:nvSpPr>
        <p:spPr>
          <a:xfrm>
            <a:off x="4242792" y="1981438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Proper Entry/Exit</a:t>
            </a:r>
            <a:endParaRPr lang="en-US" sz="2200" dirty="0"/>
          </a:p>
        </p:txBody>
      </p:sp>
      <p:sp>
        <p:nvSpPr>
          <p:cNvPr id="14" name="Text 5"/>
          <p:cNvSpPr/>
          <p:nvPr/>
        </p:nvSpPr>
        <p:spPr>
          <a:xfrm>
            <a:off x="4166116" y="2476976"/>
            <a:ext cx="2969538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Wait your turn and avoid blocking doors</a:t>
            </a:r>
            <a:endParaRPr lang="en-US" sz="1850" dirty="0"/>
          </a:p>
        </p:txBody>
      </p:sp>
      <p:sp>
        <p:nvSpPr>
          <p:cNvPr id="15" name="Text 6"/>
          <p:cNvSpPr/>
          <p:nvPr/>
        </p:nvSpPr>
        <p:spPr>
          <a:xfrm>
            <a:off x="7571303" y="1981438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Report Issues</a:t>
            </a:r>
            <a:endParaRPr lang="en-US" sz="2200" dirty="0"/>
          </a:p>
        </p:txBody>
      </p:sp>
      <p:sp>
        <p:nvSpPr>
          <p:cNvPr id="16" name="Text 7"/>
          <p:cNvSpPr/>
          <p:nvPr/>
        </p:nvSpPr>
        <p:spPr>
          <a:xfrm>
            <a:off x="7494627" y="2476976"/>
            <a:ext cx="2969538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Alert management about maintenance problems</a:t>
            </a:r>
            <a:endParaRPr lang="en-US" sz="1850" dirty="0"/>
          </a:p>
        </p:txBody>
      </p:sp>
      <p:sp>
        <p:nvSpPr>
          <p:cNvPr id="17" name="Text 8"/>
          <p:cNvSpPr/>
          <p:nvPr/>
        </p:nvSpPr>
        <p:spPr>
          <a:xfrm>
            <a:off x="10899815" y="3243501"/>
            <a:ext cx="2816185" cy="3519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Consider Alternatives</a:t>
            </a:r>
            <a:endParaRPr lang="en-US" sz="2200" dirty="0"/>
          </a:p>
        </p:txBody>
      </p:sp>
      <p:sp>
        <p:nvSpPr>
          <p:cNvPr id="18" name="Text 9"/>
          <p:cNvSpPr/>
          <p:nvPr/>
        </p:nvSpPr>
        <p:spPr>
          <a:xfrm>
            <a:off x="10823138" y="3739039"/>
            <a:ext cx="2969538" cy="7660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anose="00000500000000000000" pitchFamily="34" charset="0"/>
                <a:ea typeface="Martel Sans Light" panose="00000500000000000000" pitchFamily="34" charset="-122"/>
                <a:cs typeface="Martel Sans Light" panose="00000500000000000000" pitchFamily="34" charset="-120"/>
              </a:rPr>
              <a:t>Use stairs for short trips when possible</a:t>
            </a:r>
            <a:endParaRPr lang="en-US" sz="18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2632075" cy="114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4826</Words>
  <Application>WPS Presentation</Application>
  <PresentationFormat>On-screen Show (16:9)</PresentationFormat>
  <Paragraphs>251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6" baseType="lpstr">
      <vt:lpstr>Arial</vt:lpstr>
      <vt:lpstr>SimSun</vt:lpstr>
      <vt:lpstr>Wingdings</vt:lpstr>
      <vt:lpstr>Kanit</vt:lpstr>
      <vt:lpstr>Kanit</vt:lpstr>
      <vt:lpstr>Kanit</vt:lpstr>
      <vt:lpstr>Martel Sans Light</vt:lpstr>
      <vt:lpstr>Martel Sans Light</vt:lpstr>
      <vt:lpstr>Martel Sans Light</vt:lpstr>
      <vt:lpstr>Martel Sans Medium</vt:lpstr>
      <vt:lpstr>Segoe Print</vt:lpstr>
      <vt:lpstr>Martel Sans Medium</vt:lpstr>
      <vt:lpstr>Martel Sans Medium</vt:lpstr>
      <vt:lpstr>Martel Sans Bold</vt:lpstr>
      <vt:lpstr>Martel Sans Bold</vt:lpstr>
      <vt:lpstr>Martel Sans Bold</vt:lpstr>
      <vt:lpstr>Calibri</vt:lpstr>
      <vt:lpstr>Microsoft YaHei</vt:lpstr>
      <vt:lpstr>Arial Unicode MS</vt:lpstr>
      <vt:lpstr>MingLiU-ExtB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Surendra Salian</cp:lastModifiedBy>
  <cp:revision>2</cp:revision>
  <dcterms:created xsi:type="dcterms:W3CDTF">2025-06-20T05:11:00Z</dcterms:created>
  <dcterms:modified xsi:type="dcterms:W3CDTF">2025-06-22T07:28:01Z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918DD4B1073047D28BC38F7729884190_12</vt:lpwstr>
  </property>
  <property fmtid="{D5CDD505-2E9C-101B-9397-08002B2CF9AE}" pid="3" name="KSOProductBuildVer">
    <vt:lpwstr>1033-12.2.0.21546</vt:lpwstr>
  </property>
</Properties>
</file>